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Corbel" panose="020B0503020204020204" pitchFamily="34" charset="0"/>
      <p:regular r:id="rId19"/>
      <p:bold r:id="rId20"/>
      <p:italic r:id="rId21"/>
      <p:boldItalic r:id="rId22"/>
    </p:embeddedFont>
    <p:embeddedFont>
      <p:font typeface="Wingdings 2" panose="050201020105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94061" autoAdjust="0"/>
  </p:normalViewPr>
  <p:slideViewPr>
    <p:cSldViewPr>
      <p:cViewPr varScale="1">
        <p:scale>
          <a:sx n="44" d="100"/>
          <a:sy n="44" d="100"/>
        </p:scale>
        <p:origin x="2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142999"/>
            <a:ext cx="13712429" cy="8001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905395" y="1142999"/>
            <a:ext cx="4387977" cy="8001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04772" y="1947672"/>
            <a:ext cx="10972800" cy="4882896"/>
          </a:xfrm>
        </p:spPr>
        <p:txBody>
          <a:bodyPr anchor="b">
            <a:normAutofit/>
          </a:bodyPr>
          <a:lstStyle>
            <a:lvl1pPr algn="l">
              <a:defRPr sz="885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650023" y="7005369"/>
            <a:ext cx="10972800" cy="1371600"/>
          </a:xfrm>
        </p:spPr>
        <p:txBody>
          <a:bodyPr anchor="t">
            <a:normAutofit/>
          </a:bodyPr>
          <a:lstStyle>
            <a:lvl1pPr marL="0" indent="0" algn="l">
              <a:buNone/>
              <a:defRPr sz="3300" cap="none" spc="0" baseline="0">
                <a:solidFill>
                  <a:schemeClr val="accent1">
                    <a:lumMod val="20000"/>
                    <a:lumOff val="80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5348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7663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 y="1485900"/>
            <a:ext cx="4229100" cy="74295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01868" y="1303020"/>
            <a:ext cx="10972800" cy="768096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064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75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01868" y="1947672"/>
            <a:ext cx="10972800" cy="4882896"/>
          </a:xfrm>
        </p:spPr>
        <p:txBody>
          <a:bodyPr anchor="b">
            <a:normAutofit/>
          </a:bodyPr>
          <a:lstStyle>
            <a:lvl1pPr>
              <a:defRPr sz="8850" b="0" spc="-15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29300" y="7008876"/>
            <a:ext cx="10972800" cy="1371600"/>
          </a:xfrm>
        </p:spPr>
        <p:txBody>
          <a:bodyPr anchor="t">
            <a:normAutofit/>
          </a:bodyPr>
          <a:lstStyle>
            <a:lvl1pPr marL="0" indent="0">
              <a:buNone/>
              <a:defRPr sz="3300" cap="none" spc="0" baseline="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790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01868" y="1303020"/>
            <a:ext cx="521208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727180" y="1303020"/>
            <a:ext cx="521208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6/25/2023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224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801868" y="1535379"/>
            <a:ext cx="5212080" cy="1211580"/>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5801868" y="2896404"/>
            <a:ext cx="5212080" cy="603504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727695" y="1535380"/>
            <a:ext cx="5212080" cy="1219757"/>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1727695" y="2896404"/>
            <a:ext cx="5212080" cy="603504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6/25/2023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47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6/25/2023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843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3052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5801868" y="1303020"/>
            <a:ext cx="1097280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4048" y="5241264"/>
            <a:ext cx="4251960" cy="3482985"/>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6/25/2023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791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55966" y="1151129"/>
            <a:ext cx="12172845" cy="7996428"/>
          </a:xfrm>
          <a:solidFill>
            <a:schemeClr val="bg1">
              <a:lumMod val="75000"/>
            </a:schemeClr>
          </a:solidFill>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384048" y="5239512"/>
            <a:ext cx="4251960" cy="3483864"/>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6/25/2023</a:t>
            </a:fld>
            <a:endParaRPr lang="en-US"/>
          </a:p>
        </p:txBody>
      </p:sp>
      <p:sp>
        <p:nvSpPr>
          <p:cNvPr id="9" name="Footer Placeholder 8"/>
          <p:cNvSpPr>
            <a:spLocks noGrp="1"/>
          </p:cNvSpPr>
          <p:nvPr>
            <p:ph type="ftr" sz="quarter" idx="11"/>
          </p:nvPr>
        </p:nvSpPr>
        <p:spPr>
          <a:xfrm>
            <a:off x="5248652" y="9534526"/>
            <a:ext cx="8867276" cy="547688"/>
          </a:xfrm>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5014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138428"/>
            <a:ext cx="5165385" cy="79964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79379" y="1685756"/>
            <a:ext cx="4421223" cy="69017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7723796" y="1138428"/>
            <a:ext cx="576072" cy="799642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5803902" y="1296162"/>
            <a:ext cx="10972800" cy="7680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93698" y="9534526"/>
            <a:ext cx="4114800" cy="547688"/>
          </a:xfrm>
          <a:prstGeom prst="rect">
            <a:avLst/>
          </a:prstGeom>
        </p:spPr>
        <p:txBody>
          <a:bodyPr vert="horz" lIns="91440" tIns="45720" rIns="91440" bIns="45720" rtlCol="0" anchor="ctr"/>
          <a:lstStyle>
            <a:lvl1pPr algn="l">
              <a:defRPr sz="1650">
                <a:solidFill>
                  <a:schemeClr val="tx1">
                    <a:lumMod val="50000"/>
                    <a:lumOff val="50000"/>
                  </a:schemeClr>
                </a:solidFill>
              </a:defRPr>
            </a:lvl1pPr>
          </a:lstStyle>
          <a:p>
            <a:fld id="{1D8BD707-D9CF-40AE-B4C6-C98DA3205C09}" type="datetimeFigureOut">
              <a:rPr lang="en-US" smtClean="0"/>
              <a:pPr/>
              <a:t>6/25/2023</a:t>
            </a:fld>
            <a:endParaRPr lang="en-US"/>
          </a:p>
        </p:txBody>
      </p:sp>
      <p:sp>
        <p:nvSpPr>
          <p:cNvPr id="5" name="Footer Placeholder 4"/>
          <p:cNvSpPr>
            <a:spLocks noGrp="1"/>
          </p:cNvSpPr>
          <p:nvPr>
            <p:ph type="ftr" sz="quarter" idx="3"/>
          </p:nvPr>
        </p:nvSpPr>
        <p:spPr>
          <a:xfrm>
            <a:off x="5803903" y="9534526"/>
            <a:ext cx="8867276" cy="547688"/>
          </a:xfrm>
          <a:prstGeom prst="rect">
            <a:avLst/>
          </a:prstGeom>
        </p:spPr>
        <p:txBody>
          <a:bodyPr vert="horz" lIns="91440" tIns="45720" rIns="91440" bIns="45720" rtlCol="0" anchor="ctr"/>
          <a:lstStyle>
            <a:lvl1pPr algn="l">
              <a:defRPr sz="165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5951203" y="9534526"/>
            <a:ext cx="2296391" cy="547688"/>
          </a:xfrm>
          <a:prstGeom prst="rect">
            <a:avLst/>
          </a:prstGeom>
        </p:spPr>
        <p:txBody>
          <a:bodyPr vert="horz" lIns="91440" tIns="45720" rIns="91440" bIns="45720" rtlCol="0" anchor="ctr"/>
          <a:lstStyle>
            <a:lvl1pPr algn="r">
              <a:defRPr sz="1800" b="1">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190518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71600" rtl="0" eaLnBrk="1" latinLnBrk="0" hangingPunct="1">
        <a:lnSpc>
          <a:spcPct val="90000"/>
        </a:lnSpc>
        <a:spcBef>
          <a:spcPct val="0"/>
        </a:spcBef>
        <a:buNone/>
        <a:defRPr sz="5400" kern="1200" spc="-90" baseline="0">
          <a:solidFill>
            <a:srgbClr val="FFFFFF"/>
          </a:solidFill>
          <a:latin typeface="+mj-lt"/>
          <a:ea typeface="+mj-ea"/>
          <a:cs typeface="+mj-cs"/>
        </a:defRPr>
      </a:lvl1pPr>
    </p:titleStyle>
    <p:bodyStyle>
      <a:lvl1pPr marL="274320" indent="-274320" algn="l" defTabSz="1371600" rtl="0" eaLnBrk="1" latinLnBrk="0" hangingPunct="1">
        <a:lnSpc>
          <a:spcPct val="90000"/>
        </a:lnSpc>
        <a:spcBef>
          <a:spcPts val="1800"/>
        </a:spcBef>
        <a:buClr>
          <a:schemeClr val="accent1"/>
        </a:buClr>
        <a:buFont typeface="Wingdings 2" pitchFamily="18" charset="2"/>
        <a:buChar char=""/>
        <a:defRPr sz="3000" kern="1200">
          <a:solidFill>
            <a:schemeClr val="tx1">
              <a:lumMod val="65000"/>
              <a:lumOff val="35000"/>
            </a:schemeClr>
          </a:solidFill>
          <a:latin typeface="+mn-lt"/>
          <a:ea typeface="+mn-ea"/>
          <a:cs typeface="+mn-cs"/>
        </a:defRPr>
      </a:lvl1pPr>
      <a:lvl2pPr marL="10287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700" kern="1200">
          <a:solidFill>
            <a:schemeClr val="tx1">
              <a:lumMod val="65000"/>
              <a:lumOff val="35000"/>
            </a:schemeClr>
          </a:solidFill>
          <a:latin typeface="+mn-lt"/>
          <a:ea typeface="+mn-ea"/>
          <a:cs typeface="+mn-cs"/>
        </a:defRPr>
      </a:lvl2pPr>
      <a:lvl3pPr marL="17145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24003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4pPr>
      <a:lvl5pPr marL="30861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5pPr>
      <a:lvl6pPr marL="37719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6pPr>
      <a:lvl7pPr marL="44577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7pPr>
      <a:lvl8pPr marL="51435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8pPr>
      <a:lvl9pPr marL="58293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1.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67008" y="3305349"/>
            <a:ext cx="6010191" cy="2847639"/>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a:p>
            <a:pPr algn="ctr">
              <a:lnSpc>
                <a:spcPts val="11059"/>
              </a:lnSpc>
            </a:pPr>
            <a:r>
              <a:rPr lang="en-US" sz="10533" spc="-105" dirty="0">
                <a:solidFill>
                  <a:srgbClr val="FFFFFF"/>
                </a:solidFill>
                <a:latin typeface="Graphik Regular" panose="020B0503030202060203" pitchFamily="34" charset="0"/>
              </a:rPr>
              <a:t>Analysis</a:t>
            </a:r>
          </a:p>
        </p:txBody>
      </p:sp>
      <p:pic>
        <p:nvPicPr>
          <p:cNvPr id="29" name="Audio 28">
            <a:hlinkClick r:id="" action="ppaction://media"/>
            <a:extLst>
              <a:ext uri="{FF2B5EF4-FFF2-40B4-BE49-F238E27FC236}">
                <a16:creationId xmlns:a16="http://schemas.microsoft.com/office/drawing/2014/main" id="{BEB34FAA-EF72-50E9-B69F-F64AE0CCD85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29"/>
    </mc:Choice>
    <mc:Fallback>
      <p:transition spd="slow" advTm="1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20641073-40FB-8201-FA61-A07E603A3B47}"/>
              </a:ext>
            </a:extLst>
          </p:cNvPr>
          <p:cNvSpPr txBox="1"/>
          <p:nvPr/>
        </p:nvSpPr>
        <p:spPr>
          <a:xfrm>
            <a:off x="11125200" y="1409700"/>
            <a:ext cx="6477000" cy="2123658"/>
          </a:xfrm>
          <a:prstGeom prst="rect">
            <a:avLst/>
          </a:prstGeom>
          <a:noFill/>
        </p:spPr>
        <p:txBody>
          <a:bodyPr wrap="square" rtlCol="0">
            <a:spAutoFit/>
          </a:bodyPr>
          <a:lstStyle/>
          <a:p>
            <a:r>
              <a:rPr lang="en-US" sz="3600" b="1" dirty="0">
                <a:latin typeface="Graphik Regular" panose="020B0503030202060203"/>
              </a:rPr>
              <a:t>Analysis</a:t>
            </a:r>
          </a:p>
          <a:p>
            <a:r>
              <a:rPr lang="en-US" sz="2400" dirty="0">
                <a:latin typeface="Graphik Regular" panose="020B0503030202060203"/>
              </a:rPr>
              <a:t>Animals and Science are the two most popular content categories, indicating that consumers are more interested in 'real-life' and 'factual' information.</a:t>
            </a:r>
            <a:endParaRPr lang="en-IN" sz="2400" dirty="0">
              <a:latin typeface="Graphik Regular" panose="020B0503030202060203"/>
            </a:endParaRPr>
          </a:p>
        </p:txBody>
      </p:sp>
      <p:sp>
        <p:nvSpPr>
          <p:cNvPr id="18" name="TextBox 17">
            <a:extLst>
              <a:ext uri="{FF2B5EF4-FFF2-40B4-BE49-F238E27FC236}">
                <a16:creationId xmlns:a16="http://schemas.microsoft.com/office/drawing/2014/main" id="{17BE37ED-075F-5731-ECF6-29B5E00482BE}"/>
              </a:ext>
            </a:extLst>
          </p:cNvPr>
          <p:cNvSpPr txBox="1"/>
          <p:nvPr/>
        </p:nvSpPr>
        <p:spPr>
          <a:xfrm>
            <a:off x="11161295" y="4244502"/>
            <a:ext cx="6477000" cy="2492990"/>
          </a:xfrm>
          <a:prstGeom prst="rect">
            <a:avLst/>
          </a:prstGeom>
          <a:noFill/>
        </p:spPr>
        <p:txBody>
          <a:bodyPr wrap="square" rtlCol="0">
            <a:spAutoFit/>
          </a:bodyPr>
          <a:lstStyle/>
          <a:p>
            <a:r>
              <a:rPr lang="en-US" sz="3600" b="1" dirty="0">
                <a:latin typeface="Graphik Regular" panose="020B0503030202060203"/>
              </a:rPr>
              <a:t>Insight</a:t>
            </a:r>
          </a:p>
          <a:p>
            <a:r>
              <a:rPr lang="en-US" sz="2400" dirty="0">
                <a:latin typeface="Graphik Regular" panose="020B0503030202060203"/>
              </a:rPr>
              <a:t>Food is a frequent theme in the top five categories, with 'healthy eating' scoring highest. This gives us insight into the client so that we may create a campaign for 'healthy eating' to increase user engagement</a:t>
            </a:r>
            <a:endParaRPr lang="en-IN" sz="3600" dirty="0">
              <a:latin typeface="Graphik Regular" panose="020B0503030202060203"/>
            </a:endParaRPr>
          </a:p>
        </p:txBody>
      </p:sp>
      <p:sp>
        <p:nvSpPr>
          <p:cNvPr id="19" name="TextBox 18">
            <a:extLst>
              <a:ext uri="{FF2B5EF4-FFF2-40B4-BE49-F238E27FC236}">
                <a16:creationId xmlns:a16="http://schemas.microsoft.com/office/drawing/2014/main" id="{2CFDA44E-47EF-AFCA-5D33-9A61C941529B}"/>
              </a:ext>
            </a:extLst>
          </p:cNvPr>
          <p:cNvSpPr txBox="1"/>
          <p:nvPr/>
        </p:nvSpPr>
        <p:spPr>
          <a:xfrm>
            <a:off x="11109158" y="7274696"/>
            <a:ext cx="6477000" cy="1754326"/>
          </a:xfrm>
          <a:prstGeom prst="rect">
            <a:avLst/>
          </a:prstGeom>
          <a:noFill/>
        </p:spPr>
        <p:txBody>
          <a:bodyPr wrap="square" rtlCol="0">
            <a:spAutoFit/>
          </a:bodyPr>
          <a:lstStyle/>
          <a:p>
            <a:r>
              <a:rPr lang="en-US" sz="3600" b="1" dirty="0">
                <a:latin typeface="Graphik Regular" panose="020B0503030202060203"/>
              </a:rPr>
              <a:t>Next Step</a:t>
            </a:r>
          </a:p>
          <a:p>
            <a:r>
              <a:rPr lang="en-US" sz="2400" dirty="0">
                <a:latin typeface="Graphik Regular" panose="020B0503030202060203"/>
              </a:rPr>
              <a:t>This study is informative, but it's time to apply it on a larger scale in the real world to better understand and build your business.</a:t>
            </a:r>
            <a:endParaRPr lang="en-IN" sz="2400" dirty="0">
              <a:latin typeface="Graphik Regular" panose="020B0503030202060203"/>
            </a:endParaRPr>
          </a:p>
        </p:txBody>
      </p:sp>
      <p:pic>
        <p:nvPicPr>
          <p:cNvPr id="24" name="Audio 23">
            <a:hlinkClick r:id="" action="ppaction://media"/>
            <a:extLst>
              <a:ext uri="{FF2B5EF4-FFF2-40B4-BE49-F238E27FC236}">
                <a16:creationId xmlns:a16="http://schemas.microsoft.com/office/drawing/2014/main" id="{5A436BF0-7684-B29F-E89C-370F838B7AC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151"/>
    </mc:Choice>
    <mc:Fallback>
      <p:transition spd="slow" advTm="52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5" name="Audio 24">
            <a:hlinkClick r:id="" action="ppaction://media"/>
            <a:extLst>
              <a:ext uri="{FF2B5EF4-FFF2-40B4-BE49-F238E27FC236}">
                <a16:creationId xmlns:a16="http://schemas.microsoft.com/office/drawing/2014/main" id="{8E6A3931-0D99-9D3D-53ED-2690B6B8792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6"/>
    </mc:Choice>
    <mc:Fallback>
      <p:transition spd="slow" advTm="3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Audio 22">
            <a:hlinkClick r:id="" action="ppaction://media"/>
            <a:extLst>
              <a:ext uri="{FF2B5EF4-FFF2-40B4-BE49-F238E27FC236}">
                <a16:creationId xmlns:a16="http://schemas.microsoft.com/office/drawing/2014/main" id="{C3D455B5-F650-6159-35AA-5A834A0C5D9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58"/>
    </mc:Choice>
    <mc:Fallback>
      <p:transition spd="slow" advTm="1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7E37DBE-E112-9F41-89DF-380097D6DA99}"/>
              </a:ext>
            </a:extLst>
          </p:cNvPr>
          <p:cNvSpPr txBox="1"/>
          <p:nvPr/>
        </p:nvSpPr>
        <p:spPr>
          <a:xfrm>
            <a:off x="8957610" y="3714393"/>
            <a:ext cx="6762785" cy="3016210"/>
          </a:xfrm>
          <a:prstGeom prst="rect">
            <a:avLst/>
          </a:prstGeom>
          <a:noFill/>
        </p:spPr>
        <p:txBody>
          <a:bodyPr wrap="square" rtlCol="0">
            <a:spAutoFit/>
          </a:bodyPr>
          <a:lstStyle/>
          <a:p>
            <a:r>
              <a:rPr lang="en-US" sz="1900" b="0" i="0" dirty="0">
                <a:effectLst/>
                <a:latin typeface="Graphik Regular" panose="020B0503030202060203"/>
              </a:rPr>
              <a:t>Social Buzz, a social media and content creation company. With over 500 million active users monthly, Social Buzz has experienced rapid growth and needs assistance in managing their expanding operations. To initiate the engagement, a three-month project has been proposed</a:t>
            </a:r>
            <a:r>
              <a:rPr lang="en-US" sz="1900" dirty="0">
                <a:latin typeface="Graphik Regular" panose="020B0503030202060203"/>
              </a:rPr>
              <a:t>.</a:t>
            </a:r>
            <a:r>
              <a:rPr lang="en-US" sz="1900" b="0" i="0" dirty="0">
                <a:effectLst/>
                <a:latin typeface="Graphik Regular" panose="020B0503030202060203"/>
              </a:rPr>
              <a:t> They seek external expertise for three main reasons:</a:t>
            </a:r>
          </a:p>
          <a:p>
            <a:pPr marL="342900" indent="-342900">
              <a:buFont typeface="Arial" panose="020B0604020202020204" pitchFamily="34" charset="0"/>
              <a:buChar char="•"/>
            </a:pPr>
            <a:r>
              <a:rPr lang="en-US" sz="1900" b="0" i="0" dirty="0">
                <a:effectLst/>
                <a:latin typeface="Graphik Regular" panose="020B0503030202060203"/>
              </a:rPr>
              <a:t>guidance for a planned IPO</a:t>
            </a:r>
            <a:endParaRPr lang="en-US" sz="1900" dirty="0">
              <a:latin typeface="Graphik Regular" panose="020B0503030202060203"/>
            </a:endParaRPr>
          </a:p>
          <a:p>
            <a:pPr marL="342900" indent="-342900">
              <a:buFont typeface="Arial" panose="020B0604020202020204" pitchFamily="34" charset="0"/>
              <a:buChar char="•"/>
            </a:pPr>
            <a:r>
              <a:rPr lang="en-US" sz="1900" b="0" i="0" dirty="0">
                <a:effectLst/>
                <a:latin typeface="Graphik Regular" panose="020B0503030202060203"/>
              </a:rPr>
              <a:t>help with scaling their operations</a:t>
            </a:r>
          </a:p>
          <a:p>
            <a:pPr marL="342900" indent="-342900">
              <a:buFont typeface="Arial" panose="020B0604020202020204" pitchFamily="34" charset="0"/>
              <a:buChar char="•"/>
            </a:pPr>
            <a:r>
              <a:rPr lang="en-US" sz="1900" b="0" i="0" dirty="0">
                <a:effectLst/>
                <a:latin typeface="Graphik Regular" panose="020B0503030202060203"/>
              </a:rPr>
              <a:t>learning data best practices from established corporations</a:t>
            </a:r>
            <a:br>
              <a:rPr lang="en-US" sz="2000" b="0" i="0" dirty="0">
                <a:effectLst/>
                <a:latin typeface="Söhne"/>
              </a:rPr>
            </a:br>
            <a:endParaRPr lang="en-IN" sz="1900" dirty="0"/>
          </a:p>
        </p:txBody>
      </p:sp>
      <p:pic>
        <p:nvPicPr>
          <p:cNvPr id="36" name="Audio 35">
            <a:hlinkClick r:id="" action="ppaction://media"/>
            <a:extLst>
              <a:ext uri="{FF2B5EF4-FFF2-40B4-BE49-F238E27FC236}">
                <a16:creationId xmlns:a16="http://schemas.microsoft.com/office/drawing/2014/main" id="{44035367-1324-FEB5-3806-8D2FD8B83AA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637"/>
    </mc:Choice>
    <mc:Fallback>
      <p:transition spd="slow" advTm="38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C969E9F-2D90-B52E-D8CD-ACC6C59B2040}"/>
              </a:ext>
            </a:extLst>
          </p:cNvPr>
          <p:cNvSpPr txBox="1"/>
          <p:nvPr/>
        </p:nvSpPr>
        <p:spPr>
          <a:xfrm>
            <a:off x="2440537" y="5035644"/>
            <a:ext cx="6703463" cy="4955203"/>
          </a:xfrm>
          <a:prstGeom prst="rect">
            <a:avLst/>
          </a:prstGeom>
          <a:noFill/>
        </p:spPr>
        <p:txBody>
          <a:bodyPr wrap="square" rtlCol="0">
            <a:spAutoFit/>
          </a:bodyPr>
          <a:lstStyle/>
          <a:p>
            <a:r>
              <a:rPr lang="en-US" sz="4000" dirty="0">
                <a:latin typeface="Graphik Regular" panose="020B0503030202060203"/>
              </a:rPr>
              <a:t>Every day over 100,000 pieces of content</a:t>
            </a:r>
          </a:p>
          <a:p>
            <a:endParaRPr lang="en-US" sz="4000" dirty="0">
              <a:latin typeface="Graphik Regular" panose="020B0503030202060203"/>
            </a:endParaRPr>
          </a:p>
          <a:p>
            <a:r>
              <a:rPr lang="en-US" sz="4000" dirty="0">
                <a:latin typeface="Graphik Regular" panose="020B0503030202060203"/>
              </a:rPr>
              <a:t>36,500,000 of content per year </a:t>
            </a:r>
          </a:p>
          <a:p>
            <a:endParaRPr lang="en-US" sz="4000" dirty="0"/>
          </a:p>
          <a:p>
            <a:r>
              <a:rPr lang="en-US" sz="1900" dirty="0">
                <a:latin typeface="Graphik Regular" panose="020B0503030202060203"/>
              </a:rPr>
              <a:t>How to make capital out of so much data ?</a:t>
            </a:r>
          </a:p>
          <a:p>
            <a:endParaRPr lang="en-US" sz="1900" dirty="0">
              <a:latin typeface="Graphik Regular" panose="020B0503030202060203"/>
            </a:endParaRPr>
          </a:p>
          <a:p>
            <a:r>
              <a:rPr lang="en-US" sz="1900" dirty="0">
                <a:latin typeface="Graphik Regular" panose="020B0503030202060203"/>
              </a:rPr>
              <a:t>Analysis to find Top 5 Social Buzz most popular categories for content </a:t>
            </a:r>
          </a:p>
          <a:p>
            <a:endParaRPr lang="en-IN" sz="4000" dirty="0"/>
          </a:p>
        </p:txBody>
      </p:sp>
      <p:pic>
        <p:nvPicPr>
          <p:cNvPr id="24" name="Audio 23">
            <a:hlinkClick r:id="" action="ppaction://media"/>
            <a:extLst>
              <a:ext uri="{FF2B5EF4-FFF2-40B4-BE49-F238E27FC236}">
                <a16:creationId xmlns:a16="http://schemas.microsoft.com/office/drawing/2014/main" id="{7C58E0F3-234C-2929-DC84-A5CA992385B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916"/>
    </mc:Choice>
    <mc:Fallback>
      <p:transition spd="slow" advTm="26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6BFEB8EE-B4A2-47D0-121A-490CDD7138A9}"/>
              </a:ext>
            </a:extLst>
          </p:cNvPr>
          <p:cNvSpPr txBox="1"/>
          <p:nvPr/>
        </p:nvSpPr>
        <p:spPr>
          <a:xfrm>
            <a:off x="14325600" y="1409700"/>
            <a:ext cx="3455677" cy="1661993"/>
          </a:xfrm>
          <a:prstGeom prst="rect">
            <a:avLst/>
          </a:prstGeom>
          <a:noFill/>
        </p:spPr>
        <p:txBody>
          <a:bodyPr wrap="square" rtlCol="0">
            <a:spAutoFit/>
          </a:bodyPr>
          <a:lstStyle/>
          <a:p>
            <a:r>
              <a:rPr lang="en-US" sz="3600" b="1" dirty="0">
                <a:latin typeface="Graphik Regular" panose="020B0503030202060203"/>
              </a:rPr>
              <a:t>Andrew Fleming</a:t>
            </a:r>
          </a:p>
          <a:p>
            <a:endParaRPr lang="en-US" dirty="0">
              <a:latin typeface="Graphik Regular" panose="020B0503030202060203"/>
            </a:endParaRPr>
          </a:p>
          <a:p>
            <a:r>
              <a:rPr lang="en-US" sz="2400" dirty="0">
                <a:latin typeface="Graphik Regular" panose="020B0503030202060203"/>
              </a:rPr>
              <a:t>Chief Technology Architect</a:t>
            </a:r>
            <a:endParaRPr lang="en-IN" sz="2400" dirty="0">
              <a:latin typeface="Graphik Regular" panose="020B0503030202060203"/>
            </a:endParaRPr>
          </a:p>
        </p:txBody>
      </p:sp>
      <p:sp>
        <p:nvSpPr>
          <p:cNvPr id="36" name="TextBox 35">
            <a:extLst>
              <a:ext uri="{FF2B5EF4-FFF2-40B4-BE49-F238E27FC236}">
                <a16:creationId xmlns:a16="http://schemas.microsoft.com/office/drawing/2014/main" id="{6F9EEB46-AC39-405E-A6DD-EA2560B3E3AE}"/>
              </a:ext>
            </a:extLst>
          </p:cNvPr>
          <p:cNvSpPr txBox="1"/>
          <p:nvPr/>
        </p:nvSpPr>
        <p:spPr>
          <a:xfrm>
            <a:off x="14420965" y="4266336"/>
            <a:ext cx="3547609" cy="1384995"/>
          </a:xfrm>
          <a:prstGeom prst="rect">
            <a:avLst/>
          </a:prstGeom>
          <a:noFill/>
        </p:spPr>
        <p:txBody>
          <a:bodyPr wrap="square">
            <a:spAutoFit/>
          </a:bodyPr>
          <a:lstStyle/>
          <a:p>
            <a:r>
              <a:rPr lang="en-US" sz="3600" b="1" dirty="0">
                <a:latin typeface="Graphik Regular" panose="020B0503030202060203"/>
              </a:rPr>
              <a:t>Marcus Rompton</a:t>
            </a:r>
          </a:p>
          <a:p>
            <a:endParaRPr lang="en-US" sz="2400" dirty="0">
              <a:latin typeface="Graphik Regular" panose="020B0503030202060203"/>
            </a:endParaRPr>
          </a:p>
          <a:p>
            <a:r>
              <a:rPr lang="en-US" sz="2400" dirty="0">
                <a:latin typeface="Graphik Regular" panose="020B0503030202060203"/>
              </a:rPr>
              <a:t>Senior Principal</a:t>
            </a:r>
            <a:endParaRPr lang="en-IN" sz="2400" dirty="0">
              <a:latin typeface="Graphik Regular" panose="020B0503030202060203"/>
            </a:endParaRPr>
          </a:p>
        </p:txBody>
      </p:sp>
      <p:sp>
        <p:nvSpPr>
          <p:cNvPr id="38" name="TextBox 37">
            <a:extLst>
              <a:ext uri="{FF2B5EF4-FFF2-40B4-BE49-F238E27FC236}">
                <a16:creationId xmlns:a16="http://schemas.microsoft.com/office/drawing/2014/main" id="{F9B24F34-D6D5-09EF-F8C3-B87ED6848721}"/>
              </a:ext>
            </a:extLst>
          </p:cNvPr>
          <p:cNvSpPr txBox="1"/>
          <p:nvPr/>
        </p:nvSpPr>
        <p:spPr>
          <a:xfrm>
            <a:off x="14512899" y="7296961"/>
            <a:ext cx="3455676" cy="1384995"/>
          </a:xfrm>
          <a:prstGeom prst="rect">
            <a:avLst/>
          </a:prstGeom>
          <a:noFill/>
        </p:spPr>
        <p:txBody>
          <a:bodyPr wrap="square">
            <a:spAutoFit/>
          </a:bodyPr>
          <a:lstStyle/>
          <a:p>
            <a:r>
              <a:rPr lang="en-US" sz="3600" b="1" dirty="0">
                <a:latin typeface="Graphik Regular" panose="020B0503030202060203"/>
              </a:rPr>
              <a:t>Deepanshu</a:t>
            </a:r>
          </a:p>
          <a:p>
            <a:endParaRPr lang="en-US" sz="2400" dirty="0">
              <a:latin typeface="Graphik Regular" panose="020B0503030202060203"/>
            </a:endParaRPr>
          </a:p>
          <a:p>
            <a:r>
              <a:rPr lang="en-US" sz="2400" dirty="0">
                <a:latin typeface="Graphik Regular" panose="020B0503030202060203"/>
              </a:rPr>
              <a:t>Data Analyst</a:t>
            </a:r>
            <a:endParaRPr lang="en-IN" sz="2400" dirty="0">
              <a:latin typeface="Graphik Regular" panose="020B0503030202060203"/>
            </a:endParaRPr>
          </a:p>
        </p:txBody>
      </p:sp>
      <p:pic>
        <p:nvPicPr>
          <p:cNvPr id="34" name="Audio 33">
            <a:hlinkClick r:id="" action="ppaction://media"/>
            <a:extLst>
              <a:ext uri="{FF2B5EF4-FFF2-40B4-BE49-F238E27FC236}">
                <a16:creationId xmlns:a16="http://schemas.microsoft.com/office/drawing/2014/main" id="{8E05B192-D29F-1381-942E-F0CBA8FBFFB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64"/>
    </mc:Choice>
    <mc:Fallback>
      <p:transition spd="slow" advTm="13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A7E9F39E-A2F2-803A-E8B2-DE7A3D2B6B3E}"/>
              </a:ext>
            </a:extLst>
          </p:cNvPr>
          <p:cNvSpPr txBox="1"/>
          <p:nvPr/>
        </p:nvSpPr>
        <p:spPr>
          <a:xfrm>
            <a:off x="4534646" y="1628204"/>
            <a:ext cx="3923554" cy="461665"/>
          </a:xfrm>
          <a:prstGeom prst="rect">
            <a:avLst/>
          </a:prstGeom>
          <a:noFill/>
        </p:spPr>
        <p:txBody>
          <a:bodyPr wrap="square" rtlCol="0">
            <a:spAutoFit/>
          </a:bodyPr>
          <a:lstStyle/>
          <a:p>
            <a:r>
              <a:rPr lang="en-US" sz="2400" b="1" dirty="0">
                <a:solidFill>
                  <a:schemeClr val="bg1"/>
                </a:solidFill>
                <a:latin typeface="Graphik Regular" panose="020B0503030202060203"/>
              </a:rPr>
              <a:t>Data Understanding</a:t>
            </a:r>
            <a:endParaRPr lang="en-IN" sz="2400" b="1" dirty="0">
              <a:solidFill>
                <a:schemeClr val="bg1"/>
              </a:solidFill>
              <a:latin typeface="Graphik Regular" panose="020B0503030202060203"/>
            </a:endParaRPr>
          </a:p>
        </p:txBody>
      </p:sp>
      <p:sp>
        <p:nvSpPr>
          <p:cNvPr id="41" name="TextBox 40">
            <a:extLst>
              <a:ext uri="{FF2B5EF4-FFF2-40B4-BE49-F238E27FC236}">
                <a16:creationId xmlns:a16="http://schemas.microsoft.com/office/drawing/2014/main" id="{5DC5A79E-34B2-5F74-29BA-48BD4FB4C210}"/>
              </a:ext>
            </a:extLst>
          </p:cNvPr>
          <p:cNvSpPr txBox="1"/>
          <p:nvPr/>
        </p:nvSpPr>
        <p:spPr>
          <a:xfrm>
            <a:off x="6000291" y="3254772"/>
            <a:ext cx="9144000" cy="461665"/>
          </a:xfrm>
          <a:prstGeom prst="rect">
            <a:avLst/>
          </a:prstGeom>
          <a:noFill/>
        </p:spPr>
        <p:txBody>
          <a:bodyPr wrap="square">
            <a:spAutoFit/>
          </a:bodyPr>
          <a:lstStyle/>
          <a:p>
            <a:r>
              <a:rPr lang="en-US" sz="2400" b="1" dirty="0">
                <a:solidFill>
                  <a:schemeClr val="bg1"/>
                </a:solidFill>
                <a:latin typeface="Graphik Regular" panose="020B0503030202060203"/>
              </a:rPr>
              <a:t>Data Cleaning</a:t>
            </a:r>
            <a:endParaRPr lang="en-IN" sz="2400" b="1" dirty="0">
              <a:solidFill>
                <a:schemeClr val="bg1"/>
              </a:solidFill>
              <a:latin typeface="Graphik Regular" panose="020B0503030202060203"/>
            </a:endParaRPr>
          </a:p>
        </p:txBody>
      </p:sp>
      <p:sp>
        <p:nvSpPr>
          <p:cNvPr id="43" name="TextBox 42">
            <a:extLst>
              <a:ext uri="{FF2B5EF4-FFF2-40B4-BE49-F238E27FC236}">
                <a16:creationId xmlns:a16="http://schemas.microsoft.com/office/drawing/2014/main" id="{19068F39-404C-9197-4C56-31C9DFFC6103}"/>
              </a:ext>
            </a:extLst>
          </p:cNvPr>
          <p:cNvSpPr txBox="1"/>
          <p:nvPr/>
        </p:nvSpPr>
        <p:spPr>
          <a:xfrm>
            <a:off x="8045120" y="4821075"/>
            <a:ext cx="9144000" cy="461665"/>
          </a:xfrm>
          <a:prstGeom prst="rect">
            <a:avLst/>
          </a:prstGeom>
          <a:noFill/>
        </p:spPr>
        <p:txBody>
          <a:bodyPr wrap="square">
            <a:spAutoFit/>
          </a:bodyPr>
          <a:lstStyle/>
          <a:p>
            <a:r>
              <a:rPr lang="en-US" sz="2400" b="1" dirty="0">
                <a:solidFill>
                  <a:schemeClr val="bg1"/>
                </a:solidFill>
                <a:latin typeface="Graphik Regular" panose="020B0503030202060203"/>
              </a:rPr>
              <a:t>Data Modelling</a:t>
            </a:r>
            <a:endParaRPr lang="en-IN" sz="2400" b="1" dirty="0">
              <a:solidFill>
                <a:schemeClr val="bg1"/>
              </a:solidFill>
              <a:latin typeface="Graphik Regular" panose="020B0503030202060203"/>
            </a:endParaRPr>
          </a:p>
        </p:txBody>
      </p:sp>
      <p:sp>
        <p:nvSpPr>
          <p:cNvPr id="45" name="TextBox 44">
            <a:extLst>
              <a:ext uri="{FF2B5EF4-FFF2-40B4-BE49-F238E27FC236}">
                <a16:creationId xmlns:a16="http://schemas.microsoft.com/office/drawing/2014/main" id="{892CCEED-2F89-E3FD-02F4-05B615257A8E}"/>
              </a:ext>
            </a:extLst>
          </p:cNvPr>
          <p:cNvSpPr txBox="1"/>
          <p:nvPr/>
        </p:nvSpPr>
        <p:spPr>
          <a:xfrm>
            <a:off x="9967807" y="6375029"/>
            <a:ext cx="7024793" cy="461665"/>
          </a:xfrm>
          <a:prstGeom prst="rect">
            <a:avLst/>
          </a:prstGeom>
          <a:noFill/>
        </p:spPr>
        <p:txBody>
          <a:bodyPr wrap="square">
            <a:spAutoFit/>
          </a:bodyPr>
          <a:lstStyle/>
          <a:p>
            <a:r>
              <a:rPr lang="en-US" sz="2400" b="1" dirty="0">
                <a:solidFill>
                  <a:schemeClr val="bg1"/>
                </a:solidFill>
                <a:latin typeface="Graphik Regular" panose="020B0503030202060203"/>
              </a:rPr>
              <a:t>Data Analysis</a:t>
            </a:r>
            <a:endParaRPr lang="en-IN" sz="2400" b="1" dirty="0">
              <a:solidFill>
                <a:schemeClr val="bg1"/>
              </a:solidFill>
              <a:latin typeface="Graphik Regular" panose="020B0503030202060203"/>
            </a:endParaRPr>
          </a:p>
        </p:txBody>
      </p:sp>
      <p:sp>
        <p:nvSpPr>
          <p:cNvPr id="47" name="TextBox 46">
            <a:extLst>
              <a:ext uri="{FF2B5EF4-FFF2-40B4-BE49-F238E27FC236}">
                <a16:creationId xmlns:a16="http://schemas.microsoft.com/office/drawing/2014/main" id="{05BCF824-E2A9-E075-BC0B-6C89301506AB}"/>
              </a:ext>
            </a:extLst>
          </p:cNvPr>
          <p:cNvSpPr txBox="1"/>
          <p:nvPr/>
        </p:nvSpPr>
        <p:spPr>
          <a:xfrm>
            <a:off x="11878402" y="8099088"/>
            <a:ext cx="5572450" cy="461665"/>
          </a:xfrm>
          <a:prstGeom prst="rect">
            <a:avLst/>
          </a:prstGeom>
          <a:noFill/>
        </p:spPr>
        <p:txBody>
          <a:bodyPr wrap="square">
            <a:spAutoFit/>
          </a:bodyPr>
          <a:lstStyle/>
          <a:p>
            <a:r>
              <a:rPr lang="en-US" sz="2400" b="1" dirty="0">
                <a:solidFill>
                  <a:schemeClr val="bg1"/>
                </a:solidFill>
                <a:latin typeface="Graphik Regular" panose="020B0503030202060203"/>
              </a:rPr>
              <a:t>Insights</a:t>
            </a:r>
            <a:endParaRPr lang="en-IN" sz="2400" b="1" dirty="0">
              <a:solidFill>
                <a:schemeClr val="bg1"/>
              </a:solidFill>
              <a:latin typeface="Graphik Regular" panose="020B0503030202060203"/>
            </a:endParaRPr>
          </a:p>
        </p:txBody>
      </p:sp>
      <p:pic>
        <p:nvPicPr>
          <p:cNvPr id="42" name="Audio 41">
            <a:hlinkClick r:id="" action="ppaction://media"/>
            <a:extLst>
              <a:ext uri="{FF2B5EF4-FFF2-40B4-BE49-F238E27FC236}">
                <a16:creationId xmlns:a16="http://schemas.microsoft.com/office/drawing/2014/main" id="{615ACF74-03A1-5C4D-D87A-E3B5C2F2EF9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994"/>
    </mc:Choice>
    <mc:Fallback>
      <p:transition spd="slow" advTm="2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221" y="6478304"/>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57890" y="6478304"/>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052673" y="6478304"/>
            <a:ext cx="2972219" cy="881758"/>
          </a:xfrm>
          <a:prstGeom prst="rect">
            <a:avLst/>
          </a:prstGeom>
        </p:spPr>
      </p:pic>
      <p:sp>
        <p:nvSpPr>
          <p:cNvPr id="14" name="TextBox 13">
            <a:extLst>
              <a:ext uri="{FF2B5EF4-FFF2-40B4-BE49-F238E27FC236}">
                <a16:creationId xmlns:a16="http://schemas.microsoft.com/office/drawing/2014/main" id="{50C24765-FFE6-4791-4434-4577BB69BF1E}"/>
              </a:ext>
            </a:extLst>
          </p:cNvPr>
          <p:cNvSpPr txBox="1"/>
          <p:nvPr/>
        </p:nvSpPr>
        <p:spPr>
          <a:xfrm>
            <a:off x="1025203" y="4481779"/>
            <a:ext cx="4174958" cy="1323439"/>
          </a:xfrm>
          <a:prstGeom prst="rect">
            <a:avLst/>
          </a:prstGeom>
          <a:noFill/>
        </p:spPr>
        <p:txBody>
          <a:bodyPr wrap="square" rtlCol="0">
            <a:spAutoFit/>
          </a:bodyPr>
          <a:lstStyle/>
          <a:p>
            <a:pPr algn="ctr"/>
            <a:r>
              <a:rPr lang="en-US" sz="4000" b="1" dirty="0">
                <a:latin typeface="Graphik Regular" panose="020B0503030202060203"/>
              </a:rPr>
              <a:t>16</a:t>
            </a:r>
          </a:p>
          <a:p>
            <a:r>
              <a:rPr lang="en-US" sz="4000" b="1" dirty="0">
                <a:latin typeface="Graphik Regular" panose="020B0503030202060203"/>
              </a:rPr>
              <a:t>Unique Categories</a:t>
            </a:r>
            <a:endParaRPr lang="en-IN" sz="4000" b="1" dirty="0">
              <a:latin typeface="Graphik Regular" panose="020B0503030202060203"/>
            </a:endParaRPr>
          </a:p>
        </p:txBody>
      </p:sp>
      <p:sp>
        <p:nvSpPr>
          <p:cNvPr id="15" name="TextBox 14">
            <a:extLst>
              <a:ext uri="{FF2B5EF4-FFF2-40B4-BE49-F238E27FC236}">
                <a16:creationId xmlns:a16="http://schemas.microsoft.com/office/drawing/2014/main" id="{93FC1932-AC89-5718-F21F-D36D8DE94824}"/>
              </a:ext>
            </a:extLst>
          </p:cNvPr>
          <p:cNvSpPr txBox="1"/>
          <p:nvPr/>
        </p:nvSpPr>
        <p:spPr>
          <a:xfrm>
            <a:off x="5915358" y="4481778"/>
            <a:ext cx="6096000" cy="1323439"/>
          </a:xfrm>
          <a:prstGeom prst="rect">
            <a:avLst/>
          </a:prstGeom>
          <a:noFill/>
        </p:spPr>
        <p:txBody>
          <a:bodyPr wrap="square" rtlCol="0">
            <a:spAutoFit/>
          </a:bodyPr>
          <a:lstStyle/>
          <a:p>
            <a:pPr algn="ctr"/>
            <a:r>
              <a:rPr lang="en-US" sz="4000" b="1" dirty="0">
                <a:latin typeface="Graphik Regular" panose="020B0503030202060203"/>
              </a:rPr>
              <a:t>1897</a:t>
            </a:r>
          </a:p>
          <a:p>
            <a:pPr algn="ctr"/>
            <a:r>
              <a:rPr lang="en-US" sz="4000" b="1" dirty="0">
                <a:latin typeface="Graphik Regular" panose="020B0503030202060203"/>
              </a:rPr>
              <a:t>reaction to animal category</a:t>
            </a:r>
            <a:endParaRPr lang="en-IN" sz="4000" b="1" dirty="0">
              <a:latin typeface="Graphik Regular" panose="020B0503030202060203"/>
            </a:endParaRPr>
          </a:p>
        </p:txBody>
      </p:sp>
      <p:sp>
        <p:nvSpPr>
          <p:cNvPr id="16" name="TextBox 15">
            <a:extLst>
              <a:ext uri="{FF2B5EF4-FFF2-40B4-BE49-F238E27FC236}">
                <a16:creationId xmlns:a16="http://schemas.microsoft.com/office/drawing/2014/main" id="{9B1D1CB0-11AF-E7FB-D7F4-1F043F713364}"/>
              </a:ext>
            </a:extLst>
          </p:cNvPr>
          <p:cNvSpPr txBox="1"/>
          <p:nvPr/>
        </p:nvSpPr>
        <p:spPr>
          <a:xfrm>
            <a:off x="12742597" y="4481780"/>
            <a:ext cx="5028290" cy="1323439"/>
          </a:xfrm>
          <a:prstGeom prst="rect">
            <a:avLst/>
          </a:prstGeom>
          <a:noFill/>
        </p:spPr>
        <p:txBody>
          <a:bodyPr wrap="square" rtlCol="0">
            <a:spAutoFit/>
          </a:bodyPr>
          <a:lstStyle/>
          <a:p>
            <a:pPr algn="ctr"/>
            <a:r>
              <a:rPr lang="en-US" sz="4000" b="1" dirty="0">
                <a:latin typeface="Graphik Regular" panose="020B0503030202060203"/>
              </a:rPr>
              <a:t>May </a:t>
            </a:r>
          </a:p>
          <a:p>
            <a:r>
              <a:rPr lang="en-US" sz="4000" b="1" dirty="0">
                <a:latin typeface="Graphik Regular" panose="020B0503030202060203"/>
              </a:rPr>
              <a:t>Month with most post</a:t>
            </a:r>
            <a:endParaRPr lang="en-IN" sz="4000" b="1" dirty="0">
              <a:latin typeface="Graphik Regular" panose="020B0503030202060203"/>
            </a:endParaRPr>
          </a:p>
        </p:txBody>
      </p:sp>
      <p:pic>
        <p:nvPicPr>
          <p:cNvPr id="18" name="Audio 17">
            <a:hlinkClick r:id="" action="ppaction://media"/>
            <a:extLst>
              <a:ext uri="{FF2B5EF4-FFF2-40B4-BE49-F238E27FC236}">
                <a16:creationId xmlns:a16="http://schemas.microsoft.com/office/drawing/2014/main" id="{CD3CB5BD-9D0E-18C5-00CF-A06153E659C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64"/>
    </mc:Choice>
    <mc:Fallback>
      <p:transition spd="slow" advTm="18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F8E9FF31-651F-7BE7-2048-DAB94DCFF813}"/>
              </a:ext>
            </a:extLst>
          </p:cNvPr>
          <p:cNvPicPr>
            <a:picLocks noChangeAspect="1"/>
          </p:cNvPicPr>
          <p:nvPr/>
        </p:nvPicPr>
        <p:blipFill>
          <a:blip r:embed="rId9"/>
          <a:stretch>
            <a:fillRect/>
          </a:stretch>
        </p:blipFill>
        <p:spPr>
          <a:xfrm>
            <a:off x="4189904" y="2023500"/>
            <a:ext cx="12068859" cy="6650719"/>
          </a:xfrm>
          <a:prstGeom prst="rect">
            <a:avLst/>
          </a:prstGeom>
        </p:spPr>
      </p:pic>
      <p:pic>
        <p:nvPicPr>
          <p:cNvPr id="28" name="Audio 27">
            <a:hlinkClick r:id="" action="ppaction://media"/>
            <a:extLst>
              <a:ext uri="{FF2B5EF4-FFF2-40B4-BE49-F238E27FC236}">
                <a16:creationId xmlns:a16="http://schemas.microsoft.com/office/drawing/2014/main" id="{780B6CDC-3E7E-0412-E599-926E5F7AFA9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454"/>
    </mc:Choice>
    <mc:Fallback>
      <p:transition spd="slow" advTm="2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52FAF8C2-7366-27F8-805D-A1F76ED28222}"/>
              </a:ext>
            </a:extLst>
          </p:cNvPr>
          <p:cNvPicPr>
            <a:picLocks noChangeAspect="1"/>
          </p:cNvPicPr>
          <p:nvPr/>
        </p:nvPicPr>
        <p:blipFill>
          <a:blip r:embed="rId9"/>
          <a:stretch>
            <a:fillRect/>
          </a:stretch>
        </p:blipFill>
        <p:spPr>
          <a:xfrm>
            <a:off x="4153810" y="1231450"/>
            <a:ext cx="12344400" cy="7657400"/>
          </a:xfrm>
          <a:prstGeom prst="rect">
            <a:avLst/>
          </a:prstGeom>
        </p:spPr>
      </p:pic>
      <p:pic>
        <p:nvPicPr>
          <p:cNvPr id="29" name="Audio 28">
            <a:hlinkClick r:id="" action="ppaction://media"/>
            <a:extLst>
              <a:ext uri="{FF2B5EF4-FFF2-40B4-BE49-F238E27FC236}">
                <a16:creationId xmlns:a16="http://schemas.microsoft.com/office/drawing/2014/main" id="{0E2FCC23-24CB-7287-D7C1-16E4B0B5D3E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50000" t="-118750" r="-250000" b="-118750"/>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21292"/>
    </mc:Choice>
    <mc:Fallback>
      <p:transition spd="slow" advTm="21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TM16401375[[fn=Madison]]</Template>
  <TotalTime>132</TotalTime>
  <Words>293</Words>
  <Application>Microsoft Office PowerPoint</Application>
  <PresentationFormat>Custom</PresentationFormat>
  <Paragraphs>81</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Wingdings 2</vt:lpstr>
      <vt:lpstr>Graphik Regular</vt:lpstr>
      <vt:lpstr>Söhne</vt:lpstr>
      <vt:lpstr>Arial</vt:lpstr>
      <vt:lpstr>Corbel</vt:lpstr>
      <vt:lpstr>Calibri</vt:lpstr>
      <vt:lpstr>Clear Sans Regular Bold</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Admin</cp:lastModifiedBy>
  <cp:revision>10</cp:revision>
  <dcterms:created xsi:type="dcterms:W3CDTF">2006-08-16T00:00:00Z</dcterms:created>
  <dcterms:modified xsi:type="dcterms:W3CDTF">2023-06-25T12:14:54Z</dcterms:modified>
  <dc:identifier>DAEhDyfaYKE</dc:identifier>
</cp:coreProperties>
</file>